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71" r:id="rId4"/>
    <p:sldId id="272" r:id="rId5"/>
    <p:sldId id="27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9" d="100"/>
          <a:sy n="89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28E7-579D-48AE-A0A1-05E768A4F6D7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1E6B-D76E-48F6-8EE9-215742AD4E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3678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28E7-579D-48AE-A0A1-05E768A4F6D7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1E6B-D76E-48F6-8EE9-215742AD4E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5262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28E7-579D-48AE-A0A1-05E768A4F6D7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1E6B-D76E-48F6-8EE9-215742AD4E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595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28E7-579D-48AE-A0A1-05E768A4F6D7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1E6B-D76E-48F6-8EE9-215742AD4E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6612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28E7-579D-48AE-A0A1-05E768A4F6D7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1E6B-D76E-48F6-8EE9-215742AD4E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7931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28E7-579D-48AE-A0A1-05E768A4F6D7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1E6B-D76E-48F6-8EE9-215742AD4E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6046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28E7-579D-48AE-A0A1-05E768A4F6D7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1E6B-D76E-48F6-8EE9-215742AD4E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5131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28E7-579D-48AE-A0A1-05E768A4F6D7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1E6B-D76E-48F6-8EE9-215742AD4E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5081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28E7-579D-48AE-A0A1-05E768A4F6D7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1E6B-D76E-48F6-8EE9-215742AD4E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081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28E7-579D-48AE-A0A1-05E768A4F6D7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1E6B-D76E-48F6-8EE9-215742AD4E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0639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28E7-579D-48AE-A0A1-05E768A4F6D7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1E6B-D76E-48F6-8EE9-215742AD4E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710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C28E7-579D-48AE-A0A1-05E768A4F6D7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81E6B-D76E-48F6-8EE9-215742AD4E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8778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xmlns="" id="{4E60118A-6E85-4EFC-97A8-EE8221D8CB1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65763" y="1554002"/>
          <a:ext cx="8368942" cy="80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2949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664201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16188565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552184151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4034888381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1515477124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704158460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1439880108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1649815862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3567622116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8321154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ROBO A CASA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2018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2018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2018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OCT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NOV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DIC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B2E5F3FC-550A-4BF5-AC54-839BE74B155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65763" y="2660103"/>
          <a:ext cx="8368943" cy="879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2950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664201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1549725277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961107916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3426021531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367864722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1015985013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3504589831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561766093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117897472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1942603996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ROBO A PERSONA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OCT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NOV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DIC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xmlns="" id="{96EF9953-01A8-43A7-B09B-036496684C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137599"/>
              </p:ext>
            </p:extLst>
          </p:nvPr>
        </p:nvGraphicFramePr>
        <p:xfrm>
          <a:off x="365763" y="3696812"/>
          <a:ext cx="8368942" cy="879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2949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664201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39375555"/>
                    </a:ext>
                  </a:extLst>
                </a:gridCol>
                <a:gridCol w="520075">
                  <a:extLst>
                    <a:ext uri="{9D8B030D-6E8A-4147-A177-3AD203B41FA5}">
                      <a16:colId xmlns:a16="http://schemas.microsoft.com/office/drawing/2014/main" xmlns="" val="746800727"/>
                    </a:ext>
                  </a:extLst>
                </a:gridCol>
                <a:gridCol w="618557">
                  <a:extLst>
                    <a:ext uri="{9D8B030D-6E8A-4147-A177-3AD203B41FA5}">
                      <a16:colId xmlns:a16="http://schemas.microsoft.com/office/drawing/2014/main" xmlns="" val="3931541757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1703149953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123453701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4117849358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826403917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502134888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729634549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ROBO A NEGOCIO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OCT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NOV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DIC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CA55F653-9E86-4119-B84C-ABAD8C07196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65764" y="4707114"/>
          <a:ext cx="8377658" cy="879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3858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569909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664892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569909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569909">
                  <a:extLst>
                    <a:ext uri="{9D8B030D-6E8A-4147-A177-3AD203B41FA5}">
                      <a16:colId xmlns:a16="http://schemas.microsoft.com/office/drawing/2014/main" xmlns="" val="2098166161"/>
                    </a:ext>
                  </a:extLst>
                </a:gridCol>
                <a:gridCol w="569909">
                  <a:extLst>
                    <a:ext uri="{9D8B030D-6E8A-4147-A177-3AD203B41FA5}">
                      <a16:colId xmlns:a16="http://schemas.microsoft.com/office/drawing/2014/main" xmlns="" val="3289766467"/>
                    </a:ext>
                  </a:extLst>
                </a:gridCol>
                <a:gridCol w="569909">
                  <a:extLst>
                    <a:ext uri="{9D8B030D-6E8A-4147-A177-3AD203B41FA5}">
                      <a16:colId xmlns:a16="http://schemas.microsoft.com/office/drawing/2014/main" xmlns="" val="1837166525"/>
                    </a:ext>
                  </a:extLst>
                </a:gridCol>
                <a:gridCol w="569909">
                  <a:extLst>
                    <a:ext uri="{9D8B030D-6E8A-4147-A177-3AD203B41FA5}">
                      <a16:colId xmlns:a16="http://schemas.microsoft.com/office/drawing/2014/main" xmlns="" val="3503087392"/>
                    </a:ext>
                  </a:extLst>
                </a:gridCol>
                <a:gridCol w="569909">
                  <a:extLst>
                    <a:ext uri="{9D8B030D-6E8A-4147-A177-3AD203B41FA5}">
                      <a16:colId xmlns:a16="http://schemas.microsoft.com/office/drawing/2014/main" xmlns="" val="2138779853"/>
                    </a:ext>
                  </a:extLst>
                </a:gridCol>
                <a:gridCol w="569909">
                  <a:extLst>
                    <a:ext uri="{9D8B030D-6E8A-4147-A177-3AD203B41FA5}">
                      <a16:colId xmlns:a16="http://schemas.microsoft.com/office/drawing/2014/main" xmlns="" val="4265630433"/>
                    </a:ext>
                  </a:extLst>
                </a:gridCol>
                <a:gridCol w="569909">
                  <a:extLst>
                    <a:ext uri="{9D8B030D-6E8A-4147-A177-3AD203B41FA5}">
                      <a16:colId xmlns:a16="http://schemas.microsoft.com/office/drawing/2014/main" xmlns="" val="2195571289"/>
                    </a:ext>
                  </a:extLst>
                </a:gridCol>
                <a:gridCol w="569909">
                  <a:extLst>
                    <a:ext uri="{9D8B030D-6E8A-4147-A177-3AD203B41FA5}">
                      <a16:colId xmlns:a16="http://schemas.microsoft.com/office/drawing/2014/main" xmlns="" val="212149292"/>
                    </a:ext>
                  </a:extLst>
                </a:gridCol>
                <a:gridCol w="569909">
                  <a:extLst>
                    <a:ext uri="{9D8B030D-6E8A-4147-A177-3AD203B41FA5}">
                      <a16:colId xmlns:a16="http://schemas.microsoft.com/office/drawing/2014/main" xmlns="" val="2527886457"/>
                    </a:ext>
                  </a:extLst>
                </a:gridCol>
                <a:gridCol w="569909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ROBO DE VEHICULO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OCT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NOV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DIC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xmlns="" id="{23F052A6-3E69-4D6F-A360-14A8AE97971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65763" y="5755884"/>
          <a:ext cx="8368942" cy="80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2949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664201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15935991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1533584533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361704896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622683095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871847338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860686512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1522942005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777894509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91638588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CRISTALAZO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ENE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FEB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MAR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ABR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MAY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JUN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JUL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AGO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OCT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NOV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DIC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27D55466-7BB6-4924-9737-BC0266F8258D}"/>
              </a:ext>
            </a:extLst>
          </p:cNvPr>
          <p:cNvSpPr txBox="1"/>
          <p:nvPr/>
        </p:nvSpPr>
        <p:spPr>
          <a:xfrm>
            <a:off x="1628084" y="339393"/>
            <a:ext cx="567011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CIUDADANA Y JUSTICIA CIVICA</a:t>
            </a:r>
          </a:p>
          <a:p>
            <a:pPr algn="ctr"/>
            <a:r>
              <a:rPr lang="es-MX" sz="2000" b="1" dirty="0">
                <a:latin typeface="Arial Narrow" panose="020B0606020202030204" pitchFamily="34" charset="0"/>
              </a:rPr>
              <a:t>COMPARATIVO DENUNCIAS VS REPORTES 911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CB5F8476-EE5D-4F14-84A8-888D58ED28E8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xmlns="" id="{255766AF-6C40-4360-8135-E275990AB1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xmlns="" id="{CE8C7B52-2551-49B0-8C00-ED5345D7BE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589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B2E5F3FC-550A-4BF5-AC54-839BE74B155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0297" y="2025941"/>
          <a:ext cx="8399416" cy="879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129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571389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666619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571389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571389">
                  <a:extLst>
                    <a:ext uri="{9D8B030D-6E8A-4147-A177-3AD203B41FA5}">
                      <a16:colId xmlns:a16="http://schemas.microsoft.com/office/drawing/2014/main" xmlns="" val="3173738183"/>
                    </a:ext>
                  </a:extLst>
                </a:gridCol>
                <a:gridCol w="571389">
                  <a:extLst>
                    <a:ext uri="{9D8B030D-6E8A-4147-A177-3AD203B41FA5}">
                      <a16:colId xmlns:a16="http://schemas.microsoft.com/office/drawing/2014/main" xmlns="" val="2861797042"/>
                    </a:ext>
                  </a:extLst>
                </a:gridCol>
                <a:gridCol w="571389">
                  <a:extLst>
                    <a:ext uri="{9D8B030D-6E8A-4147-A177-3AD203B41FA5}">
                      <a16:colId xmlns:a16="http://schemas.microsoft.com/office/drawing/2014/main" xmlns="" val="2999832943"/>
                    </a:ext>
                  </a:extLst>
                </a:gridCol>
                <a:gridCol w="571389">
                  <a:extLst>
                    <a:ext uri="{9D8B030D-6E8A-4147-A177-3AD203B41FA5}">
                      <a16:colId xmlns:a16="http://schemas.microsoft.com/office/drawing/2014/main" xmlns="" val="2971080097"/>
                    </a:ext>
                  </a:extLst>
                </a:gridCol>
                <a:gridCol w="571389">
                  <a:extLst>
                    <a:ext uri="{9D8B030D-6E8A-4147-A177-3AD203B41FA5}">
                      <a16:colId xmlns:a16="http://schemas.microsoft.com/office/drawing/2014/main" xmlns="" val="509141260"/>
                    </a:ext>
                  </a:extLst>
                </a:gridCol>
                <a:gridCol w="571389">
                  <a:extLst>
                    <a:ext uri="{9D8B030D-6E8A-4147-A177-3AD203B41FA5}">
                      <a16:colId xmlns:a16="http://schemas.microsoft.com/office/drawing/2014/main" xmlns="" val="4084248118"/>
                    </a:ext>
                  </a:extLst>
                </a:gridCol>
                <a:gridCol w="571389">
                  <a:extLst>
                    <a:ext uri="{9D8B030D-6E8A-4147-A177-3AD203B41FA5}">
                      <a16:colId xmlns:a16="http://schemas.microsoft.com/office/drawing/2014/main" xmlns="" val="1845797766"/>
                    </a:ext>
                  </a:extLst>
                </a:gridCol>
                <a:gridCol w="571389">
                  <a:extLst>
                    <a:ext uri="{9D8B030D-6E8A-4147-A177-3AD203B41FA5}">
                      <a16:colId xmlns:a16="http://schemas.microsoft.com/office/drawing/2014/main" xmlns="" val="3167746112"/>
                    </a:ext>
                  </a:extLst>
                </a:gridCol>
                <a:gridCol w="571389">
                  <a:extLst>
                    <a:ext uri="{9D8B030D-6E8A-4147-A177-3AD203B41FA5}">
                      <a16:colId xmlns:a16="http://schemas.microsoft.com/office/drawing/2014/main" xmlns="" val="1093678068"/>
                    </a:ext>
                  </a:extLst>
                </a:gridCol>
                <a:gridCol w="571389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VIOLENCIA FAMILIAR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OCT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NOV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DIC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xmlns="" id="{96EF9953-01A8-43A7-B09B-036496684CC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0298" y="3141031"/>
          <a:ext cx="8399429" cy="80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129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666620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460727863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4015378703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2933814215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2686506322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76856673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2066431602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383812299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2273515703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752243979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LESIONES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OCT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NOV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DIC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CA55F653-9E86-4119-B84C-ABAD8C07196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0294" y="4247132"/>
          <a:ext cx="8399429" cy="80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129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666620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1883938936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1638121785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1098500715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644140158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3410494455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2556410330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3208512007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2139724993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388672633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VIOLACIONES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OCT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NOV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DIC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xmlns="" id="{C2672599-25CD-457E-8117-777FAD7D2C0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0292" y="5279100"/>
          <a:ext cx="8399429" cy="80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129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666620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4174705876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3292736052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2984956985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1110755576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1117480320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2875364490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754640618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3517322842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2295461147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OCT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NOV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DIC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2E1920D0-DF9C-4F2B-8D4C-901DCB220319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D2901257-5BBC-4104-A9FA-6013F63D4794}"/>
              </a:ext>
            </a:extLst>
          </p:cNvPr>
          <p:cNvSpPr txBox="1"/>
          <p:nvPr/>
        </p:nvSpPr>
        <p:spPr>
          <a:xfrm>
            <a:off x="1628084" y="339393"/>
            <a:ext cx="567011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CIUDADANA Y JUSTICIA CIVICA</a:t>
            </a:r>
          </a:p>
          <a:p>
            <a:pPr algn="ctr"/>
            <a:r>
              <a:rPr lang="es-MX" sz="2000" b="1" dirty="0">
                <a:latin typeface="Arial Narrow" panose="020B0606020202030204" pitchFamily="34" charset="0"/>
              </a:rPr>
              <a:t>COMPARATIVO DENUNCIAS VS REPORTES 911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8E3ADEB0-0241-4294-8193-606AE50CBF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F58266D7-9A24-41E1-A23E-2D457251D0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338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1971BFD2-075E-4408-9A93-ABECA5E8424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66056" y="197821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CASA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+55%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6216369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xmlns="" id="{308D8B2B-F402-45B4-8B2B-23C620AA7A5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PERSONA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+29%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+31%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1703155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xmlns="" id="{F374D1D6-30C3-4E26-B0C0-82A8A9E15B2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7351" y="400513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NEGOCIO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+38%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6945887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xmlns="" id="{24F377D2-2BAB-4D64-A2E2-619310A5FB1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66056" y="5018599"/>
          <a:ext cx="7689668" cy="800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DE VEHÍCULO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+11%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+133%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06252426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67932EA2-BE2D-410D-9077-6D6D5B9B8D54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DICIEMBRE  DELITOS PATRIMONIALES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7A51DE3C-18AC-43B8-A58F-2E201B31A158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A56BCAC9-4E94-4CD1-B7B6-32076C492C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xmlns="" id="{A56E940A-9C43-4C71-A832-7343720F8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572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1971BFD2-075E-4408-9A93-ABECA5E8424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66056" y="2037323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VIOLENCIA FAMILIAR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62388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xmlns="" id="{308D8B2B-F402-45B4-8B2B-23C620AA7A5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+75%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+15%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8847433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xmlns="" id="{F374D1D6-30C3-4E26-B0C0-82A8A9E15B2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7351" y="400513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VIOLACIONES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+67%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5466689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xmlns="" id="{24F377D2-2BAB-4D64-A2E2-619310A5FB1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66056" y="5027308"/>
          <a:ext cx="7689668" cy="9068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+50%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+50%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48246507"/>
                  </a:ext>
                </a:extLst>
              </a:tr>
            </a:tbl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B5872C66-18AE-4D7A-8E02-7FD448C795BA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DICIEMBRE DELITOS SOCIALES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B8482E01-F512-4E5F-82ED-9494F8862F1E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A962E99E-D89C-488A-AA85-2C558ACB64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xmlns="" id="{9FF92080-DAAC-4D49-9D47-586AA42D0C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970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42950" y="1327150"/>
          <a:ext cx="7658100" cy="420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56200"/>
                <a:gridCol w="25019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ACUMULADO  DE PERSONAS ATENDIDAS  DEL MES DE DICIEMBRE 2018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NOMBRE DEL PROGRAMA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PERSONAS ATENDIDAS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1) ATENCION MODULO UNAVI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2) ATENCION EN CENTRO DE PROXIMIDAD CAIPA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3) APOYO ESCOLAR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4) TALLER DE MUSICA ( COLINAS DEL TOPO CHICO)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5) MEJORANDO MI BARRIO (PET)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6)JUVENTUD PROXPOL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7) ENTRENAMIENTO Y VISORIAS PERMANENTES DE FUTBOL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8) ECONOMIA SOCIAL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9) JUNTA DE COMITÉ COMUNITARIO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10) JUNTA DE PADRES DE FAMILIA DE JUVENTUD PROXPOL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11) RECORRIDOS DE SEGURIDAD A EMPRESAS Y PLAZAS COMERIALES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12) PARTIDO AMISTOSOS DE FUTBOL COL. ALIANZA REAL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13) RECORRIDOS DE SEGURIDAD A PLANTELES EDUCATIVOS ZONA PTE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1324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pic>
        <p:nvPicPr>
          <p:cNvPr id="5" name="4 Imagen" descr="C:\Users\prensa\Desktop\EscudoDeArmas_Escobedo_negr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6310" y="1491241"/>
            <a:ext cx="17526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0035" y="1491241"/>
            <a:ext cx="714375" cy="733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42727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981</TotalTime>
  <Words>826</Words>
  <Application>Microsoft Office PowerPoint</Application>
  <PresentationFormat>Presentación en pantalla (4:3)</PresentationFormat>
  <Paragraphs>525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</cp:lastModifiedBy>
  <cp:revision>4</cp:revision>
  <dcterms:created xsi:type="dcterms:W3CDTF">2019-01-15T19:22:07Z</dcterms:created>
  <dcterms:modified xsi:type="dcterms:W3CDTF">2019-02-07T16:18:00Z</dcterms:modified>
</cp:coreProperties>
</file>