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68000-E4C2-4BF3-96C8-7E5EF6A27CF2}" type="datetimeFigureOut">
              <a:rPr lang="es-ES" smtClean="0"/>
              <a:t>17/03/2021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1D97A-4515-4264-A54E-AC4CE9FDA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580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872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75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834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423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465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970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91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9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10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8ABC6E-E966-441D-9CC7-2DD30DE4D3A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019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89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30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812185" y="1365388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COMPARATIVO FEBRERO 2021 DELITOS </a:t>
            </a:r>
            <a:r>
              <a:rPr lang="es-MX" b="1" dirty="0">
                <a:latin typeface="Arial Narrow" panose="020B0606020202030204" pitchFamily="34" charset="0"/>
              </a:rPr>
              <a:t>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13609"/>
              </p:ext>
            </p:extLst>
          </p:nvPr>
        </p:nvGraphicFramePr>
        <p:xfrm>
          <a:off x="566056" y="2185483"/>
          <a:ext cx="7689668" cy="826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366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+27%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-26%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649156"/>
              </p:ext>
            </p:extLst>
          </p:nvPr>
        </p:nvGraphicFramePr>
        <p:xfrm>
          <a:off x="566056" y="319894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456682"/>
              </p:ext>
            </p:extLst>
          </p:nvPr>
        </p:nvGraphicFramePr>
        <p:xfrm>
          <a:off x="557351" y="421240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465059"/>
              </p:ext>
            </p:extLst>
          </p:nvPr>
        </p:nvGraphicFramePr>
        <p:xfrm>
          <a:off x="566056" y="5225863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+83%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797192" y="1341007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FEBRERO 2021 DELITOS </a:t>
            </a:r>
            <a:r>
              <a:rPr lang="es-MX" b="1" dirty="0">
                <a:latin typeface="Arial Narrow" panose="020B0606020202030204" pitchFamily="34" charset="0"/>
              </a:rPr>
              <a:t>SOCIALES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533818"/>
              </p:ext>
            </p:extLst>
          </p:nvPr>
        </p:nvGraphicFramePr>
        <p:xfrm>
          <a:off x="566056" y="2081740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383238"/>
              </p:ext>
            </p:extLst>
          </p:nvPr>
        </p:nvGraphicFramePr>
        <p:xfrm>
          <a:off x="557350" y="3131680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786474"/>
              </p:ext>
            </p:extLst>
          </p:nvPr>
        </p:nvGraphicFramePr>
        <p:xfrm>
          <a:off x="557351" y="4242845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07786"/>
              </p:ext>
            </p:extLst>
          </p:nvPr>
        </p:nvGraphicFramePr>
        <p:xfrm>
          <a:off x="566056" y="5265014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+100%</a:t>
                      </a:r>
                      <a:endParaRPr lang="es-MX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958438" y="1029333"/>
            <a:ext cx="546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247" y="267911"/>
            <a:ext cx="863485" cy="1130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207" y="326783"/>
            <a:ext cx="1143841" cy="1071882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593450"/>
              </p:ext>
            </p:extLst>
          </p:nvPr>
        </p:nvGraphicFramePr>
        <p:xfrm>
          <a:off x="297207" y="1856049"/>
          <a:ext cx="8511526" cy="4007316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366672">
                  <a:extLst>
                    <a:ext uri="{9D8B030D-6E8A-4147-A177-3AD203B41FA5}">
                      <a16:colId xmlns:a16="http://schemas.microsoft.com/office/drawing/2014/main" val="1884406641"/>
                    </a:ext>
                  </a:extLst>
                </a:gridCol>
                <a:gridCol w="6087650">
                  <a:extLst>
                    <a:ext uri="{9D8B030D-6E8A-4147-A177-3AD203B41FA5}">
                      <a16:colId xmlns:a16="http://schemas.microsoft.com/office/drawing/2014/main" val="3302388425"/>
                    </a:ext>
                  </a:extLst>
                </a:gridCol>
                <a:gridCol w="2057204">
                  <a:extLst>
                    <a:ext uri="{9D8B030D-6E8A-4147-A177-3AD203B41FA5}">
                      <a16:colId xmlns:a16="http://schemas.microsoft.com/office/drawing/2014/main" val="3524585096"/>
                    </a:ext>
                  </a:extLst>
                </a:gridCol>
              </a:tblGrid>
              <a:tr h="230001">
                <a:tc>
                  <a:txBody>
                    <a:bodyPr/>
                    <a:lstStyle/>
                    <a:p>
                      <a:pPr algn="ctr" fontAlgn="b"/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3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 DE PERSONAS ATENDIDAS FEBRERO 2021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035999"/>
                  </a:ext>
                </a:extLst>
              </a:tr>
              <a:tr h="52708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PERSONAS ATENDIDAS FEBRERO 2021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15119872"/>
                  </a:ext>
                </a:extLst>
              </a:tr>
              <a:tr h="1916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ATENCIÓN </a:t>
                      </a:r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MODULO </a:t>
                      </a:r>
                      <a:r>
                        <a:rPr lang="es-ES" sz="13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UNAVI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</a:t>
                      </a:r>
                      <a:endParaRPr lang="es-E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4227923"/>
                  </a:ext>
                </a:extLst>
              </a:tr>
              <a:tr h="1916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ATENCIÓN </a:t>
                      </a:r>
                      <a:r>
                        <a:rPr lang="es-MX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CENTRO DE PROXIMIDAD EN </a:t>
                      </a:r>
                      <a:r>
                        <a:rPr lang="es-MX" sz="13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CAIPA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</a:t>
                      </a:r>
                      <a:endParaRPr lang="es-E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98592341"/>
                  </a:ext>
                </a:extLst>
              </a:tr>
              <a:tr h="1916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PROTOCOLO DE VIOLENCIA FAMILIAR DISPOSITIVOS "SMART </a:t>
                      </a:r>
                      <a:r>
                        <a:rPr lang="es-ES" sz="13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WATCH</a:t>
                      </a:r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ES" sz="13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57398347"/>
                  </a:ext>
                </a:extLst>
              </a:tr>
              <a:tr h="1916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JUVENTUD </a:t>
                      </a:r>
                      <a:r>
                        <a:rPr lang="es-ES" sz="13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PROXPOL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s-ES" sz="13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27829891"/>
                  </a:ext>
                </a:extLst>
              </a:tr>
              <a:tr h="1916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DEPORTE SOCIAL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s-ES" sz="13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9569128"/>
                  </a:ext>
                </a:extLst>
              </a:tr>
              <a:tr h="1916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JUNTAS DE PADRES DE FAMILIA DE JUVENTUD </a:t>
                      </a:r>
                      <a:r>
                        <a:rPr lang="es-ES" sz="13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PROXPOL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s-ES" sz="13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88674165"/>
                  </a:ext>
                </a:extLst>
              </a:tr>
              <a:tr h="33733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 SOCIAL (ENTREGA DE CAFÉ Y PAN A PERSONAS VULNERABLES)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s-ES" sz="13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74033412"/>
                  </a:ext>
                </a:extLst>
              </a:tr>
              <a:tr h="33733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</a:t>
                      </a:r>
                      <a:r>
                        <a:rPr lang="es-ES" sz="13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SEGUIMIENTO </a:t>
                      </a:r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REINCIDENCIAS DE VIOLENCIA FAMILIAR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E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662811"/>
                  </a:ext>
                </a:extLst>
              </a:tr>
              <a:tr h="1916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VISITAS DE </a:t>
                      </a:r>
                      <a:r>
                        <a:rPr lang="es-MX" sz="13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JÓVENES </a:t>
                      </a:r>
                      <a:r>
                        <a:rPr lang="es-MX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RIESGO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E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38943000"/>
                  </a:ext>
                </a:extLst>
              </a:tr>
              <a:tr h="1916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JUNTAS DE COMITES COMUNITARIOS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es-E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56379702"/>
                  </a:ext>
                </a:extLst>
              </a:tr>
              <a:tr h="1916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OPERATIVO PREVENCION SITUACIONAL (ENTREGA DE TRIPTICOS)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796</a:t>
                      </a:r>
                      <a:endParaRPr lang="es-E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00644812"/>
                  </a:ext>
                </a:extLst>
              </a:tr>
              <a:tr h="1916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RECUPERACION DE ESPACIOS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13452544"/>
                  </a:ext>
                </a:extLst>
              </a:tr>
              <a:tr h="1916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PAZ ESCOLAR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09018159"/>
                  </a:ext>
                </a:extLst>
              </a:tr>
              <a:tr h="1916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INDENTIFICACION DE PANDILLAS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</a:t>
                      </a:r>
                      <a:endParaRPr lang="es-E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0979378"/>
                  </a:ext>
                </a:extLst>
              </a:tr>
              <a:tr h="191667">
                <a:tc>
                  <a:txBody>
                    <a:bodyPr/>
                    <a:lstStyle/>
                    <a:p>
                      <a:pPr algn="ctr" fontAlgn="b"/>
                      <a:endParaRPr lang="es-ES" sz="13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1891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15995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7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504666" y="1244183"/>
            <a:ext cx="83395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SECRETARIA DE SEGURIDAD CIUDADANA Y JUSTICIA </a:t>
            </a:r>
            <a:r>
              <a:rPr lang="es-MX" b="1" dirty="0" smtClean="0">
                <a:latin typeface="Arial Black" panose="020B0A04020102020204" pitchFamily="34" charset="0"/>
              </a:rPr>
              <a:t>CÍVICA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DIVISIÓN DE TRÁNSITO Y </a:t>
            </a:r>
            <a:r>
              <a:rPr lang="es-MX" b="1" dirty="0" smtClean="0">
                <a:latin typeface="Arial Black" panose="020B0A04020102020204" pitchFamily="34" charset="0"/>
              </a:rPr>
              <a:t>VIALIDAD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GRAL. ESCOBEDO N. L. </a:t>
            </a:r>
            <a:endParaRPr lang="es-MX" b="1" dirty="0" smtClean="0">
              <a:latin typeface="Arial Black" panose="020B0A04020102020204" pitchFamily="34" charset="0"/>
            </a:endParaRP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dirty="0" smtClean="0">
                <a:latin typeface="Arial Black" panose="020B0A04020102020204" pitchFamily="34" charset="0"/>
              </a:rPr>
              <a:t>FACTORES FEBRERO 2021</a:t>
            </a:r>
          </a:p>
          <a:p>
            <a:pPr fontAlgn="b"/>
            <a:r>
              <a:rPr lang="es-MX" b="1" dirty="0" smtClean="0"/>
              <a:t>                                                   FACTOR</a:t>
            </a:r>
            <a:r>
              <a:rPr lang="es-MX" dirty="0" smtClean="0"/>
              <a:t>                                              </a:t>
            </a:r>
            <a:r>
              <a:rPr lang="es-MX" b="1" dirty="0" smtClean="0"/>
              <a:t>FEBRERO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732123"/>
              </p:ext>
            </p:extLst>
          </p:nvPr>
        </p:nvGraphicFramePr>
        <p:xfrm>
          <a:off x="1237727" y="3906956"/>
          <a:ext cx="68734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444">
                  <a:extLst>
                    <a:ext uri="{9D8B030D-6E8A-4147-A177-3AD203B41FA5}">
                      <a16:colId xmlns:a16="http://schemas.microsoft.com/office/drawing/2014/main" val="3348470953"/>
                    </a:ext>
                  </a:extLst>
                </a:gridCol>
                <a:gridCol w="4135694">
                  <a:extLst>
                    <a:ext uri="{9D8B030D-6E8A-4147-A177-3AD203B41FA5}">
                      <a16:colId xmlns:a16="http://schemas.microsoft.com/office/drawing/2014/main" val="3926588607"/>
                    </a:ext>
                  </a:extLst>
                </a:gridCol>
                <a:gridCol w="2294270">
                  <a:extLst>
                    <a:ext uri="{9D8B030D-6E8A-4147-A177-3AD203B41FA5}">
                      <a16:colId xmlns:a16="http://schemas.microsoft.com/office/drawing/2014/main" val="2389441182"/>
                    </a:ext>
                  </a:extLst>
                </a:gridCol>
              </a:tblGrid>
              <a:tr h="350251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1.-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PARTICIPAR</a:t>
                      </a:r>
                      <a:r>
                        <a:rPr lang="es-MX" b="0" baseline="0" dirty="0" smtClean="0">
                          <a:solidFill>
                            <a:schemeClr val="tx1"/>
                          </a:solidFill>
                        </a:rPr>
                        <a:t> EN UN HECHO DE TRÁNSITO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253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88297"/>
                  </a:ext>
                </a:extLst>
              </a:tr>
              <a:tr h="299285">
                <a:tc>
                  <a:txBody>
                    <a:bodyPr/>
                    <a:lstStyle/>
                    <a:p>
                      <a:r>
                        <a:rPr lang="es-MX" dirty="0" smtClean="0"/>
                        <a:t>2.-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MANEJAR SIN LICENCIA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114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476372"/>
                  </a:ext>
                </a:extLst>
              </a:tr>
              <a:tr h="293394">
                <a:tc>
                  <a:txBody>
                    <a:bodyPr/>
                    <a:lstStyle/>
                    <a:p>
                      <a:r>
                        <a:rPr lang="es-MX" dirty="0" smtClean="0"/>
                        <a:t>3.-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ESTACIONARSE</a:t>
                      </a:r>
                      <a:r>
                        <a:rPr lang="es-MX" b="0" baseline="0" dirty="0" smtClean="0">
                          <a:solidFill>
                            <a:schemeClr val="tx1"/>
                          </a:solidFill>
                        </a:rPr>
                        <a:t> EN LUGAR PROHIBIDO</a:t>
                      </a:r>
                      <a:endParaRPr lang="es-MX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61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469260"/>
                  </a:ext>
                </a:extLst>
              </a:tr>
              <a:tr h="293394">
                <a:tc>
                  <a:txBody>
                    <a:bodyPr/>
                    <a:lstStyle/>
                    <a:p>
                      <a:r>
                        <a:rPr lang="es-MX" dirty="0" smtClean="0"/>
                        <a:t>4.-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NO PORTAR TARJETA</a:t>
                      </a:r>
                      <a:r>
                        <a:rPr lang="es-MX" baseline="0" dirty="0" smtClean="0"/>
                        <a:t> DE CIRCULACIÓN</a:t>
                      </a:r>
                      <a:endParaRPr lang="es-MX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55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575809"/>
                  </a:ext>
                </a:extLst>
              </a:tr>
              <a:tr h="293394">
                <a:tc>
                  <a:txBody>
                    <a:bodyPr/>
                    <a:lstStyle/>
                    <a:p>
                      <a:r>
                        <a:rPr lang="es-MX" dirty="0" smtClean="0"/>
                        <a:t>5.-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PASARSE</a:t>
                      </a:r>
                      <a:r>
                        <a:rPr lang="es-MX" baseline="0" dirty="0" smtClean="0"/>
                        <a:t> LA LUZ ROJA</a:t>
                      </a:r>
                      <a:endParaRPr lang="es-MX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45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094224"/>
                  </a:ext>
                </a:extLst>
              </a:tr>
            </a:tbl>
          </a:graphicData>
        </a:graphic>
      </p:graphicFrame>
      <p:pic>
        <p:nvPicPr>
          <p:cNvPr id="4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135" y="113429"/>
            <a:ext cx="863485" cy="1130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86" y="172301"/>
            <a:ext cx="1143841" cy="107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504</TotalTime>
  <Words>385</Words>
  <Application>Microsoft Office PowerPoint</Application>
  <PresentationFormat>Presentación en pantalla (4:3)</PresentationFormat>
  <Paragraphs>184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Retrospección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 de Windows</cp:lastModifiedBy>
  <cp:revision>291</cp:revision>
  <dcterms:created xsi:type="dcterms:W3CDTF">2019-08-23T21:31:08Z</dcterms:created>
  <dcterms:modified xsi:type="dcterms:W3CDTF">2021-03-17T19:12:36Z</dcterms:modified>
</cp:coreProperties>
</file>