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3"/>
  </p:notesMasterIdLst>
  <p:sldIdLst>
    <p:sldId id="269" r:id="rId2"/>
  </p:sldIdLst>
  <p:sldSz cx="16202025" cy="10440988"/>
  <p:notesSz cx="6954838" cy="92360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2676" indent="7622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47085" indent="150709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71494" indent="225196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94170" indent="301417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494483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993380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492276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991173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983">
          <p15:clr>
            <a:srgbClr val="A4A3A4"/>
          </p15:clr>
        </p15:guide>
        <p15:guide id="2" pos="3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DA7"/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3486" autoAdjust="0"/>
  </p:normalViewPr>
  <p:slideViewPr>
    <p:cSldViewPr>
      <p:cViewPr>
        <p:scale>
          <a:sx n="100" d="100"/>
          <a:sy n="100" d="100"/>
        </p:scale>
        <p:origin x="42" y="-96"/>
      </p:cViewPr>
      <p:guideLst>
        <p:guide orient="horz" pos="3289"/>
        <p:guide pos="51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8" y="1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A4BFF5-3059-438E-B1AE-E276F0E3A1D8}" type="datetimeFigureOut">
              <a:rPr lang="es-ES"/>
              <a:pPr>
                <a:defRPr/>
              </a:pPr>
              <a:t>23/10/2020</a:t>
            </a:fld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0" y="693738"/>
            <a:ext cx="5367338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387137"/>
            <a:ext cx="556387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2669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8" y="8772669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1D24E4-1FD8-4786-8399-15A3844DD6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47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22676" indent="76220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47085" indent="150709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71494" indent="225196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94170" indent="301417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494483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93380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92276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91173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93750" y="693738"/>
            <a:ext cx="5367338" cy="34607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1D24E4-1FD8-4786-8399-15A3844DD6DF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54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677570" y="0"/>
            <a:ext cx="17598851" cy="10440988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8081954" y="-32749"/>
            <a:ext cx="6518934" cy="954858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237619" y="-32749"/>
            <a:ext cx="6210777" cy="35212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6934" y="4123529"/>
            <a:ext cx="5870851" cy="2591460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6933" y="6730891"/>
            <a:ext cx="5864557" cy="1919249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424242"/>
                </a:solidFill>
              </a:defRPr>
            </a:lvl1pPr>
            <a:lvl2pPr marL="654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8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6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6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71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2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3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96462" y="2309301"/>
            <a:ext cx="3780473" cy="1143334"/>
          </a:xfrm>
        </p:spPr>
        <p:txBody>
          <a:bodyPr anchor="b"/>
          <a:lstStyle>
            <a:lvl1pPr algn="l">
              <a:defRPr sz="3400"/>
            </a:lvl1pPr>
          </a:lstStyle>
          <a:p>
            <a:pPr>
              <a:defRPr/>
            </a:pPr>
            <a:fld id="{C02D5B0F-6053-4D69-85B7-6E9795954E51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8240796" y="9269135"/>
            <a:ext cx="6210777" cy="1244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7176" y="8708385"/>
            <a:ext cx="5017228" cy="555886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7620" y="8708385"/>
            <a:ext cx="1140495" cy="5558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59CFEEE-3AE2-4442-9456-BD4E315C12F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8240796" y="9269135"/>
            <a:ext cx="6210777" cy="1244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14F39-8E00-4A72-B769-32B30AFA3330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57818-606F-4C99-A885-7A3B511F6B7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46468" y="1568355"/>
            <a:ext cx="2630266" cy="7277853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66312" y="1568355"/>
            <a:ext cx="9610125" cy="727785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63090-8C91-4AF1-984C-FF36A5672BAA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53E62-4709-4313-B2AF-EB71BE39095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CFC9B-391D-4703-A3C5-A72E0C90EE2E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985B-2D96-406B-9965-FB5A83DFEF7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161" y="4416379"/>
            <a:ext cx="11760763" cy="2073696"/>
          </a:xfrm>
        </p:spPr>
        <p:txBody>
          <a:bodyPr anchor="b"/>
          <a:lstStyle>
            <a:lvl1pPr algn="l">
              <a:defRPr sz="57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0165" y="6496619"/>
            <a:ext cx="11760762" cy="2314759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420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841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626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683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7103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252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94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336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DDA5D-3C82-4925-9746-942CB5A0EA73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98344-1351-43E0-9B44-B52CD36413E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F6B5D-1ED9-4F42-AEE1-7A32F79C74B2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39CCC-078D-4D37-9B21-FC3EFC2D23F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47033" y="3522097"/>
            <a:ext cx="6059557" cy="531794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8230632" y="3522096"/>
            <a:ext cx="6059557" cy="531794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2083" y="3526017"/>
            <a:ext cx="5416885" cy="974008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4207" indent="0">
              <a:buNone/>
              <a:defRPr sz="2900" b="1"/>
            </a:lvl2pPr>
            <a:lvl3pPr marL="1308415" indent="0">
              <a:buNone/>
              <a:defRPr sz="2600" b="1"/>
            </a:lvl3pPr>
            <a:lvl4pPr marL="1962622" indent="0">
              <a:buNone/>
              <a:defRPr sz="2300" b="1"/>
            </a:lvl4pPr>
            <a:lvl5pPr marL="2616830" indent="0">
              <a:buNone/>
              <a:defRPr sz="2300" b="1"/>
            </a:lvl5pPr>
            <a:lvl6pPr marL="3271037" indent="0">
              <a:buNone/>
              <a:defRPr sz="2300" b="1"/>
            </a:lvl6pPr>
            <a:lvl7pPr marL="3925245" indent="0">
              <a:buNone/>
              <a:defRPr sz="2300" b="1"/>
            </a:lvl7pPr>
            <a:lvl8pPr marL="4579452" indent="0">
              <a:buNone/>
              <a:defRPr sz="2300" b="1"/>
            </a:lvl8pPr>
            <a:lvl9pPr marL="5233660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5800" y="4528835"/>
            <a:ext cx="6059557" cy="431737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80350" y="3526018"/>
            <a:ext cx="5414348" cy="974008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4207" indent="0">
              <a:buNone/>
              <a:defRPr sz="2900" b="1"/>
            </a:lvl2pPr>
            <a:lvl3pPr marL="1308415" indent="0">
              <a:buNone/>
              <a:defRPr sz="2600" b="1"/>
            </a:lvl3pPr>
            <a:lvl4pPr marL="1962622" indent="0">
              <a:buNone/>
              <a:defRPr sz="2300" b="1"/>
            </a:lvl4pPr>
            <a:lvl5pPr marL="2616830" indent="0">
              <a:buNone/>
              <a:defRPr sz="2300" b="1"/>
            </a:lvl5pPr>
            <a:lvl6pPr marL="3271037" indent="0">
              <a:buNone/>
              <a:defRPr sz="2300" b="1"/>
            </a:lvl6pPr>
            <a:lvl7pPr marL="3925245" indent="0">
              <a:buNone/>
              <a:defRPr sz="2300" b="1"/>
            </a:lvl7pPr>
            <a:lvl8pPr marL="4579452" indent="0">
              <a:buNone/>
              <a:defRPr sz="2300" b="1"/>
            </a:lvl8pPr>
            <a:lvl9pPr marL="5233660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30632" y="4528835"/>
            <a:ext cx="6059557" cy="431737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9D2B25-5DCC-4CEF-ACDA-B5E818F31CC9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E0807-A308-463A-8C4F-7146ABA27AA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0EA01-1775-4FAB-9747-3D6A7B224815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79B45-C3E6-469B-8C01-A1907A0B661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14DCA-0C03-4CC8-9446-7BF2C0F35C48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8F14B-AED9-4790-8CAD-ED1B2F8E0AC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77570" y="0"/>
            <a:ext cx="17598851" cy="10440988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8081954" y="-32749"/>
            <a:ext cx="6518934" cy="954858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237619" y="-32748"/>
            <a:ext cx="6210777" cy="949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8B9E54-1ECE-4E4C-8371-A60AC48F6FE5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2253A-A02B-4C5F-9C4F-8E5FE15F525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1604562" y="916340"/>
            <a:ext cx="6311874" cy="859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0382" y="1304023"/>
            <a:ext cx="5475873" cy="7841754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900"/>
            </a:lvl3pPr>
            <a:lvl4pPr>
              <a:defRPr sz="2600"/>
            </a:lvl4pPr>
            <a:lvl5pPr>
              <a:defRPr sz="23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8240796" y="9269135"/>
            <a:ext cx="6210777" cy="1244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224065" y="8715797"/>
            <a:ext cx="6190337" cy="555886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394" y="4045825"/>
            <a:ext cx="5855289" cy="2227583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2650" y="6298386"/>
            <a:ext cx="5845034" cy="2310939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4207" indent="0">
              <a:buNone/>
              <a:defRPr sz="1700"/>
            </a:lvl2pPr>
            <a:lvl3pPr marL="1308415" indent="0">
              <a:buNone/>
              <a:defRPr sz="1400"/>
            </a:lvl3pPr>
            <a:lvl4pPr marL="1962622" indent="0">
              <a:buNone/>
              <a:defRPr sz="1300"/>
            </a:lvl4pPr>
            <a:lvl5pPr marL="2616830" indent="0">
              <a:buNone/>
              <a:defRPr sz="1300"/>
            </a:lvl5pPr>
            <a:lvl6pPr marL="3271037" indent="0">
              <a:buNone/>
              <a:defRPr sz="1300"/>
            </a:lvl6pPr>
            <a:lvl7pPr marL="3925245" indent="0">
              <a:buNone/>
              <a:defRPr sz="1300"/>
            </a:lvl7pPr>
            <a:lvl8pPr marL="4579452" indent="0">
              <a:buNone/>
              <a:defRPr sz="1300"/>
            </a:lvl8pPr>
            <a:lvl9pPr marL="523366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77570" y="0"/>
            <a:ext cx="17598851" cy="10440988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8081954" y="-32749"/>
            <a:ext cx="6518934" cy="954858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8237619" y="-32748"/>
            <a:ext cx="6210777" cy="949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604562" y="916340"/>
            <a:ext cx="6311874" cy="859949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240796" y="9269135"/>
            <a:ext cx="6210777" cy="1244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8808" y="4051107"/>
            <a:ext cx="5848931" cy="2227411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1106" y="1056271"/>
            <a:ext cx="5952831" cy="8324948"/>
          </a:xfrm>
        </p:spPr>
        <p:txBody>
          <a:bodyPr/>
          <a:lstStyle>
            <a:lvl1pPr marL="0" indent="0">
              <a:buNone/>
              <a:defRPr sz="4600">
                <a:solidFill>
                  <a:schemeClr val="accent1"/>
                </a:solidFill>
              </a:defRPr>
            </a:lvl1pPr>
            <a:lvl2pPr marL="654207" indent="0">
              <a:buNone/>
              <a:defRPr sz="4000"/>
            </a:lvl2pPr>
            <a:lvl3pPr marL="1308415" indent="0">
              <a:buNone/>
              <a:defRPr sz="3400"/>
            </a:lvl3pPr>
            <a:lvl4pPr marL="1962622" indent="0">
              <a:buNone/>
              <a:defRPr sz="2900"/>
            </a:lvl4pPr>
            <a:lvl5pPr marL="2616830" indent="0">
              <a:buNone/>
              <a:defRPr sz="2900"/>
            </a:lvl5pPr>
            <a:lvl6pPr marL="3271037" indent="0">
              <a:buNone/>
              <a:defRPr sz="2900"/>
            </a:lvl6pPr>
            <a:lvl7pPr marL="3925245" indent="0">
              <a:buNone/>
              <a:defRPr sz="2900"/>
            </a:lvl7pPr>
            <a:lvl8pPr marL="4579452" indent="0">
              <a:buNone/>
              <a:defRPr sz="2900"/>
            </a:lvl8pPr>
            <a:lvl9pPr marL="5233660" indent="0">
              <a:buNone/>
              <a:defRPr sz="29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73" y="6292440"/>
            <a:ext cx="5848203" cy="2313461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4207" indent="0">
              <a:buNone/>
              <a:defRPr sz="1700"/>
            </a:lvl2pPr>
            <a:lvl3pPr marL="1308415" indent="0">
              <a:buNone/>
              <a:defRPr sz="1400"/>
            </a:lvl3pPr>
            <a:lvl4pPr marL="1962622" indent="0">
              <a:buNone/>
              <a:defRPr sz="1300"/>
            </a:lvl4pPr>
            <a:lvl5pPr marL="2616830" indent="0">
              <a:buNone/>
              <a:defRPr sz="1300"/>
            </a:lvl5pPr>
            <a:lvl6pPr marL="3271037" indent="0">
              <a:buNone/>
              <a:defRPr sz="1300"/>
            </a:lvl6pPr>
            <a:lvl7pPr marL="3925245" indent="0">
              <a:buNone/>
              <a:defRPr sz="1300"/>
            </a:lvl7pPr>
            <a:lvl8pPr marL="4579452" indent="0">
              <a:buNone/>
              <a:defRPr sz="1300"/>
            </a:lvl8pPr>
            <a:lvl9pPr marL="523366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91D8C-B6A5-4300-A92A-4B8E7E9E945D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224065" y="8715797"/>
            <a:ext cx="6190337" cy="555886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BF9BA-0763-438B-AD6D-0EC833F7702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40065" y="0"/>
            <a:ext cx="17598851" cy="10440988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810102" y="507719"/>
            <a:ext cx="14581823" cy="941736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8081954" y="-32750"/>
            <a:ext cx="6518934" cy="106456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237619" y="-32748"/>
            <a:ext cx="6210777" cy="949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8936" y="1564575"/>
            <a:ext cx="12446969" cy="1740165"/>
          </a:xfrm>
          <a:prstGeom prst="rect">
            <a:avLst/>
          </a:prstGeom>
        </p:spPr>
        <p:txBody>
          <a:bodyPr vert="horz" lIns="130841" tIns="65421" rIns="130841" bIns="65421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939" y="3537658"/>
            <a:ext cx="12008559" cy="5342255"/>
          </a:xfrm>
          <a:prstGeom prst="rect">
            <a:avLst/>
          </a:prstGeom>
        </p:spPr>
        <p:txBody>
          <a:bodyPr vert="horz" lIns="130841" tIns="65421" rIns="130841" bIns="6542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6621" y="341779"/>
            <a:ext cx="3780473" cy="555886"/>
          </a:xfrm>
          <a:prstGeom prst="rect">
            <a:avLst/>
          </a:prstGeom>
        </p:spPr>
        <p:txBody>
          <a:bodyPr vert="horz" lIns="130841" tIns="65421" rIns="130841" bIns="65421" rtlCol="0" anchor="ctr"/>
          <a:lstStyle>
            <a:lvl1pPr algn="r">
              <a:defRPr sz="17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A6DB530-B419-4D10-8F83-D59CC33B863E}" type="datetimeFigureOut">
              <a:rPr lang="es-MX" smtClean="0"/>
              <a:pPr>
                <a:defRPr/>
              </a:pPr>
              <a:t>23/10/2020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4065" y="8909644"/>
            <a:ext cx="6205376" cy="555886"/>
          </a:xfrm>
          <a:prstGeom prst="rect">
            <a:avLst/>
          </a:prstGeom>
        </p:spPr>
        <p:txBody>
          <a:bodyPr vert="horz" lIns="130841" tIns="65421" rIns="130841" bIns="65421" rtlCol="0" anchor="ctr"/>
          <a:lstStyle>
            <a:lvl1pPr algn="r">
              <a:defRPr sz="17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620" y="341778"/>
            <a:ext cx="2360414" cy="555886"/>
          </a:xfrm>
          <a:prstGeom prst="rect">
            <a:avLst/>
          </a:prstGeom>
        </p:spPr>
        <p:txBody>
          <a:bodyPr vert="horz" lIns="130841" tIns="65421" rIns="130841" bIns="65421" rtlCol="0" anchor="ctr"/>
          <a:lstStyle>
            <a:lvl1pPr algn="l">
              <a:defRPr sz="17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D216D51-5675-4C71-AA18-766194D3AB0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1308415" rtl="0" eaLnBrk="1" latinLnBrk="0" hangingPunct="1">
        <a:spcBef>
          <a:spcPct val="0"/>
        </a:spcBef>
        <a:buNone/>
        <a:defRPr sz="5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90656" indent="-39252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915890" indent="-39252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308415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9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350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latin typeface="+mn-lt"/>
          <a:ea typeface="+mn-ea"/>
          <a:cs typeface="+mn-cs"/>
        </a:defRPr>
      </a:lvl4pPr>
      <a:lvl5pPr marL="1897202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171969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459820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2747671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035523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4207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8415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62622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6830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71037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25245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9452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33660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110 Conector recto"/>
          <p:cNvCxnSpPr/>
          <p:nvPr/>
        </p:nvCxnSpPr>
        <p:spPr>
          <a:xfrm flipV="1">
            <a:off x="11875589" y="2831830"/>
            <a:ext cx="504000" cy="853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 flipH="1" flipV="1">
            <a:off x="11875589" y="2990668"/>
            <a:ext cx="504000" cy="3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107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759" y="852354"/>
            <a:ext cx="5586105" cy="5772308"/>
          </a:xfrm>
          <a:prstGeom prst="rect">
            <a:avLst/>
          </a:prstGeom>
        </p:spPr>
      </p:pic>
      <p:cxnSp>
        <p:nvCxnSpPr>
          <p:cNvPr id="178" name="177 Conector recto"/>
          <p:cNvCxnSpPr/>
          <p:nvPr/>
        </p:nvCxnSpPr>
        <p:spPr>
          <a:xfrm>
            <a:off x="931092" y="4520020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Conector recto"/>
          <p:cNvCxnSpPr/>
          <p:nvPr/>
        </p:nvCxnSpPr>
        <p:spPr>
          <a:xfrm>
            <a:off x="1343251" y="5328518"/>
            <a:ext cx="0" cy="1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Conector recto"/>
          <p:cNvCxnSpPr/>
          <p:nvPr/>
        </p:nvCxnSpPr>
        <p:spPr>
          <a:xfrm flipV="1">
            <a:off x="7777012" y="4018299"/>
            <a:ext cx="28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Conector recto"/>
          <p:cNvCxnSpPr/>
          <p:nvPr/>
        </p:nvCxnSpPr>
        <p:spPr>
          <a:xfrm flipV="1">
            <a:off x="7767843" y="3444381"/>
            <a:ext cx="28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 flipV="1">
            <a:off x="7783263" y="2521805"/>
            <a:ext cx="28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 flipV="1">
            <a:off x="7777012" y="3011868"/>
            <a:ext cx="32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8071263" y="2327530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194 Conector recto"/>
          <p:cNvCxnSpPr/>
          <p:nvPr/>
        </p:nvCxnSpPr>
        <p:spPr>
          <a:xfrm>
            <a:off x="5730970" y="5197461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Conector recto"/>
          <p:cNvCxnSpPr/>
          <p:nvPr/>
        </p:nvCxnSpPr>
        <p:spPr>
          <a:xfrm>
            <a:off x="3890524" y="5328526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226 Conector recto"/>
          <p:cNvCxnSpPr/>
          <p:nvPr/>
        </p:nvCxnSpPr>
        <p:spPr>
          <a:xfrm>
            <a:off x="7732176" y="4534570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15234134" y="4535001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237 Conector recto"/>
          <p:cNvCxnSpPr/>
          <p:nvPr/>
        </p:nvCxnSpPr>
        <p:spPr>
          <a:xfrm flipV="1">
            <a:off x="8094932" y="2923623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239 Conector recto"/>
          <p:cNvCxnSpPr/>
          <p:nvPr/>
        </p:nvCxnSpPr>
        <p:spPr>
          <a:xfrm flipV="1">
            <a:off x="8076932" y="3796725"/>
            <a:ext cx="4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240 Conector recto"/>
          <p:cNvCxnSpPr/>
          <p:nvPr/>
        </p:nvCxnSpPr>
        <p:spPr>
          <a:xfrm flipH="1" flipV="1">
            <a:off x="8077911" y="2052142"/>
            <a:ext cx="0" cy="24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241 CuadroTexto"/>
          <p:cNvSpPr txBox="1"/>
          <p:nvPr/>
        </p:nvSpPr>
        <p:spPr>
          <a:xfrm>
            <a:off x="6827656" y="1219540"/>
            <a:ext cx="2698313" cy="24622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Ayuntamiento</a:t>
            </a:r>
          </a:p>
          <a:p>
            <a:r>
              <a:rPr lang="es-MX" dirty="0"/>
              <a:t>Síndicos y Regidores</a:t>
            </a:r>
          </a:p>
        </p:txBody>
      </p:sp>
      <p:sp>
        <p:nvSpPr>
          <p:cNvPr id="243" name="242 CuadroTexto"/>
          <p:cNvSpPr txBox="1"/>
          <p:nvPr/>
        </p:nvSpPr>
        <p:spPr>
          <a:xfrm>
            <a:off x="6592249" y="1654585"/>
            <a:ext cx="3251991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PRESIDENTE MUNICIPAL</a:t>
            </a:r>
          </a:p>
          <a:p>
            <a:r>
              <a:rPr lang="es-MX" b="0" dirty="0"/>
              <a:t>CLARA LUZ FLORES CARRALES </a:t>
            </a:r>
          </a:p>
        </p:txBody>
      </p:sp>
      <p:cxnSp>
        <p:nvCxnSpPr>
          <p:cNvPr id="244" name="243 Conector recto"/>
          <p:cNvCxnSpPr/>
          <p:nvPr/>
        </p:nvCxnSpPr>
        <p:spPr>
          <a:xfrm>
            <a:off x="931093" y="4535001"/>
            <a:ext cx="143276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244 Conector recto"/>
          <p:cNvCxnSpPr/>
          <p:nvPr/>
        </p:nvCxnSpPr>
        <p:spPr>
          <a:xfrm flipV="1">
            <a:off x="8094932" y="4257330"/>
            <a:ext cx="4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2345073" y="4534570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246 CuadroTexto"/>
          <p:cNvSpPr txBox="1"/>
          <p:nvPr/>
        </p:nvSpPr>
        <p:spPr>
          <a:xfrm>
            <a:off x="8273058" y="206023"/>
            <a:ext cx="6156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 smtClean="0"/>
              <a:t>Estructura Orgánica</a:t>
            </a:r>
          </a:p>
          <a:p>
            <a:pPr algn="ctr"/>
            <a:r>
              <a:rPr lang="es-MX" sz="1800" b="1" dirty="0" smtClean="0"/>
              <a:t>Municipio de General Escobedo, N.L.</a:t>
            </a:r>
            <a:endParaRPr lang="es-MX" sz="1800" b="1" dirty="0"/>
          </a:p>
        </p:txBody>
      </p:sp>
      <p:cxnSp>
        <p:nvCxnSpPr>
          <p:cNvPr id="248" name="247 Conector recto"/>
          <p:cNvCxnSpPr/>
          <p:nvPr/>
        </p:nvCxnSpPr>
        <p:spPr>
          <a:xfrm>
            <a:off x="12707744" y="4535001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248 Conector recto"/>
          <p:cNvCxnSpPr/>
          <p:nvPr/>
        </p:nvCxnSpPr>
        <p:spPr>
          <a:xfrm>
            <a:off x="3901633" y="4536959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251 CuadroTexto"/>
          <p:cNvSpPr txBox="1"/>
          <p:nvPr/>
        </p:nvSpPr>
        <p:spPr>
          <a:xfrm>
            <a:off x="3267565" y="4725957"/>
            <a:ext cx="1260000" cy="57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SECRETARÍA DE </a:t>
            </a:r>
          </a:p>
          <a:p>
            <a:r>
              <a:rPr lang="es-MX" dirty="0"/>
              <a:t>OBRAS </a:t>
            </a:r>
            <a:r>
              <a:rPr lang="es-MX" dirty="0" smtClean="0"/>
              <a:t>PUBLICAS</a:t>
            </a:r>
          </a:p>
          <a:p>
            <a:r>
              <a:rPr lang="es-MX" b="0" dirty="0" smtClean="0"/>
              <a:t>RICARDO ALBERTO MARTINEZ GARZA </a:t>
            </a:r>
            <a:endParaRPr lang="es-MX" b="0" dirty="0"/>
          </a:p>
        </p:txBody>
      </p:sp>
      <p:sp>
        <p:nvSpPr>
          <p:cNvPr id="253" name="252 Rectángulo redondeado"/>
          <p:cNvSpPr/>
          <p:nvPr/>
        </p:nvSpPr>
        <p:spPr>
          <a:xfrm>
            <a:off x="13789232" y="4692391"/>
            <a:ext cx="1548000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SECRETARÍA DE SEGURIDAD CIUDADANA Y JUSTICIA CIVICA </a:t>
            </a:r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dirty="0" smtClean="0"/>
              <a:t>HERMELINDO LARA CRUZ 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54" name="253 Rectángulo redondeado"/>
          <p:cNvSpPr/>
          <p:nvPr/>
        </p:nvSpPr>
        <p:spPr>
          <a:xfrm rot="10800000" flipV="1">
            <a:off x="6977189" y="4725896"/>
            <a:ext cx="1966544" cy="514738"/>
          </a:xfrm>
          <a:prstGeom prst="roundRect">
            <a:avLst>
              <a:gd name="adj" fmla="val 1314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SECRETARÍA DE ADMINISTRACION, FINANZAS Y TESORERO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MUNICIPAL</a:t>
            </a:r>
          </a:p>
          <a:p>
            <a:pPr algn="ctr" defTabSz="1427826"/>
            <a:r>
              <a:rPr lang="es-MX" sz="800" dirty="0" smtClean="0"/>
              <a:t>ERUBIEL CESAR LEIJA FRANCO 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55" name="254 CuadroTexto"/>
          <p:cNvSpPr txBox="1"/>
          <p:nvPr/>
        </p:nvSpPr>
        <p:spPr>
          <a:xfrm>
            <a:off x="9144520" y="4729521"/>
            <a:ext cx="2088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SECRETARÍA </a:t>
            </a:r>
            <a:r>
              <a:rPr lang="es-MX" dirty="0" smtClean="0"/>
              <a:t>DEL AYUNTAMIENTO</a:t>
            </a:r>
          </a:p>
          <a:p>
            <a:r>
              <a:rPr lang="es-MX" b="0" dirty="0" smtClean="0"/>
              <a:t>ANDRES CONCEPCION MIJES LLOVERA </a:t>
            </a:r>
            <a:endParaRPr lang="es-MX" b="0" dirty="0"/>
          </a:p>
        </p:txBody>
      </p:sp>
      <p:sp>
        <p:nvSpPr>
          <p:cNvPr id="256" name="255 CuadroTexto"/>
          <p:cNvSpPr txBox="1"/>
          <p:nvPr/>
        </p:nvSpPr>
        <p:spPr>
          <a:xfrm>
            <a:off x="2022066" y="4650082"/>
            <a:ext cx="1030095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SECRETARÍA DE </a:t>
            </a:r>
          </a:p>
          <a:p>
            <a:r>
              <a:rPr lang="es-MX" dirty="0"/>
              <a:t>SERVICIOS </a:t>
            </a:r>
            <a:r>
              <a:rPr lang="es-MX" dirty="0" smtClean="0"/>
              <a:t>PÚBLICOS</a:t>
            </a:r>
          </a:p>
          <a:p>
            <a:r>
              <a:rPr lang="es-MX" b="0" dirty="0" smtClean="0"/>
              <a:t>VICENTE LOPEZ BARRAZA </a:t>
            </a:r>
            <a:endParaRPr lang="es-MX" b="0" dirty="0"/>
          </a:p>
        </p:txBody>
      </p:sp>
      <p:sp>
        <p:nvSpPr>
          <p:cNvPr id="257" name="256 CuadroTexto"/>
          <p:cNvSpPr txBox="1"/>
          <p:nvPr/>
        </p:nvSpPr>
        <p:spPr>
          <a:xfrm>
            <a:off x="11558883" y="4692391"/>
            <a:ext cx="1944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CONSEJO DE </a:t>
            </a:r>
          </a:p>
          <a:p>
            <a:r>
              <a:rPr lang="es-MX" dirty="0"/>
              <a:t>DESARROLLO </a:t>
            </a:r>
            <a:r>
              <a:rPr lang="es-MX" dirty="0" smtClean="0"/>
              <a:t>SOCIAL</a:t>
            </a:r>
          </a:p>
          <a:p>
            <a:r>
              <a:rPr lang="es-MX" b="0" dirty="0" smtClean="0"/>
              <a:t>ELOY GERARDO GARZA OBREGON </a:t>
            </a:r>
            <a:endParaRPr lang="es-MX" b="0" dirty="0"/>
          </a:p>
        </p:txBody>
      </p:sp>
      <p:sp>
        <p:nvSpPr>
          <p:cNvPr id="260" name="259 CuadroTexto"/>
          <p:cNvSpPr txBox="1"/>
          <p:nvPr/>
        </p:nvSpPr>
        <p:spPr>
          <a:xfrm>
            <a:off x="4570279" y="2327530"/>
            <a:ext cx="3190323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OFICINA EJECITIVA DE LA PRESIDENCIA </a:t>
            </a:r>
            <a:r>
              <a:rPr lang="es-MX" dirty="0" smtClean="0"/>
              <a:t>MUNICIPAL</a:t>
            </a:r>
          </a:p>
          <a:p>
            <a:r>
              <a:rPr lang="es-MX" b="0" dirty="0" smtClean="0"/>
              <a:t>LEONEL CHAVEZ RANGEL </a:t>
            </a:r>
            <a:endParaRPr lang="es-MX" b="0" dirty="0"/>
          </a:p>
        </p:txBody>
      </p:sp>
      <p:sp>
        <p:nvSpPr>
          <p:cNvPr id="261" name="260 CuadroTexto"/>
          <p:cNvSpPr txBox="1"/>
          <p:nvPr/>
        </p:nvSpPr>
        <p:spPr>
          <a:xfrm>
            <a:off x="4558693" y="2874465"/>
            <a:ext cx="3188611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UNIDAD DE PROTECCIÓN </a:t>
            </a:r>
            <a:r>
              <a:rPr lang="es-MX" dirty="0" smtClean="0"/>
              <a:t>ANIMAL</a:t>
            </a:r>
          </a:p>
          <a:p>
            <a:r>
              <a:rPr lang="es-MX" b="0" dirty="0" smtClean="0"/>
              <a:t>MELISSA MARGARITA RAMOS VEGA </a:t>
            </a:r>
            <a:endParaRPr lang="es-MX" b="0" dirty="0"/>
          </a:p>
        </p:txBody>
      </p:sp>
      <p:sp>
        <p:nvSpPr>
          <p:cNvPr id="262" name="261 CuadroTexto"/>
          <p:cNvSpPr txBox="1"/>
          <p:nvPr/>
        </p:nvSpPr>
        <p:spPr>
          <a:xfrm>
            <a:off x="4571991" y="3350668"/>
            <a:ext cx="3188611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OFICINA DE INFORMACION, ENLACE Y </a:t>
            </a:r>
            <a:r>
              <a:rPr lang="es-MX" dirty="0" smtClean="0"/>
              <a:t>DIFUSION</a:t>
            </a:r>
          </a:p>
          <a:p>
            <a:r>
              <a:rPr lang="es-MX" b="0" dirty="0" smtClean="0"/>
              <a:t>ENRIQUE ALONSO PATIÑO RAMOS </a:t>
            </a:r>
            <a:endParaRPr lang="es-MX" b="0" dirty="0"/>
          </a:p>
        </p:txBody>
      </p:sp>
      <p:sp>
        <p:nvSpPr>
          <p:cNvPr id="263" name="262 CuadroTexto"/>
          <p:cNvSpPr txBox="1"/>
          <p:nvPr/>
        </p:nvSpPr>
        <p:spPr>
          <a:xfrm>
            <a:off x="8562932" y="4123071"/>
            <a:ext cx="3276000" cy="28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INSTITUTO DE LA </a:t>
            </a:r>
            <a:r>
              <a:rPr lang="es-MX" dirty="0" smtClean="0"/>
              <a:t>MUJER</a:t>
            </a:r>
          </a:p>
          <a:p>
            <a:r>
              <a:rPr lang="es-MX" b="0" dirty="0" smtClean="0"/>
              <a:t>ROSA FIERRO CAMPOS  </a:t>
            </a:r>
            <a:endParaRPr lang="es-MX" b="0" dirty="0"/>
          </a:p>
        </p:txBody>
      </p:sp>
      <p:sp>
        <p:nvSpPr>
          <p:cNvPr id="264" name="263 CuadroTexto"/>
          <p:cNvSpPr txBox="1"/>
          <p:nvPr/>
        </p:nvSpPr>
        <p:spPr>
          <a:xfrm>
            <a:off x="8519987" y="2752760"/>
            <a:ext cx="3339467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SECRETARIA DE LA CONTRALORIA INT. TRANSPARENCIA Y </a:t>
            </a:r>
            <a:r>
              <a:rPr lang="es-MX" dirty="0" smtClean="0"/>
              <a:t>ANTICORRUPCION</a:t>
            </a:r>
          </a:p>
          <a:p>
            <a:r>
              <a:rPr lang="es-MX" b="0" dirty="0" smtClean="0"/>
              <a:t>NORMA YOLANDA ROBLES ROSALES </a:t>
            </a:r>
            <a:endParaRPr lang="es-MX" b="0" dirty="0"/>
          </a:p>
        </p:txBody>
      </p:sp>
      <p:cxnSp>
        <p:nvCxnSpPr>
          <p:cNvPr id="265" name="264 Conector recto"/>
          <p:cNvCxnSpPr/>
          <p:nvPr/>
        </p:nvCxnSpPr>
        <p:spPr>
          <a:xfrm>
            <a:off x="5728869" y="4542912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39 CuadroTexto"/>
          <p:cNvSpPr txBox="1"/>
          <p:nvPr/>
        </p:nvSpPr>
        <p:spPr>
          <a:xfrm>
            <a:off x="1105129" y="9396960"/>
            <a:ext cx="30661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67" name="40 CuadroTexto"/>
          <p:cNvSpPr txBox="1"/>
          <p:nvPr/>
        </p:nvSpPr>
        <p:spPr>
          <a:xfrm>
            <a:off x="12271070" y="9403409"/>
            <a:ext cx="30661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68" name="267 CuadroTexto"/>
          <p:cNvSpPr txBox="1"/>
          <p:nvPr/>
        </p:nvSpPr>
        <p:spPr>
          <a:xfrm>
            <a:off x="8524587" y="3626671"/>
            <a:ext cx="3326175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DIRECCION DEL SISTEMA DE DESARROLLO INTEGRAL DE LA FAMILIA (DIF</a:t>
            </a:r>
            <a:r>
              <a:rPr lang="es-MX" dirty="0" smtClean="0"/>
              <a:t>)</a:t>
            </a:r>
          </a:p>
          <a:p>
            <a:r>
              <a:rPr lang="es-MX" b="0" dirty="0" smtClean="0"/>
              <a:t>BLANCA IDALIA TREVIÑO CASTAÑEDA </a:t>
            </a:r>
            <a:endParaRPr lang="es-MX" b="0" dirty="0"/>
          </a:p>
        </p:txBody>
      </p:sp>
      <p:sp>
        <p:nvSpPr>
          <p:cNvPr id="269" name="Text Box 32"/>
          <p:cNvSpPr txBox="1">
            <a:spLocks noChangeArrowheads="1"/>
          </p:cNvSpPr>
          <p:nvPr/>
        </p:nvSpPr>
        <p:spPr bwMode="auto">
          <a:xfrm>
            <a:off x="11587458" y="6604675"/>
            <a:ext cx="1944000" cy="39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DIRECCIÓN DE </a:t>
            </a:r>
            <a:r>
              <a:rPr lang="es-ES" dirty="0" smtClean="0"/>
              <a:t>SALUD</a:t>
            </a:r>
          </a:p>
          <a:p>
            <a:r>
              <a:rPr lang="es-ES" b="0" dirty="0" smtClean="0"/>
              <a:t>MARIA MAGDALENA PRUNEDA AVILA </a:t>
            </a:r>
            <a:endParaRPr lang="es-ES" b="0" dirty="0"/>
          </a:p>
        </p:txBody>
      </p:sp>
      <p:sp>
        <p:nvSpPr>
          <p:cNvPr id="272" name="Text Box 32"/>
          <p:cNvSpPr txBox="1">
            <a:spLocks noChangeArrowheads="1"/>
          </p:cNvSpPr>
          <p:nvPr/>
        </p:nvSpPr>
        <p:spPr bwMode="auto">
          <a:xfrm>
            <a:off x="11594883" y="5288585"/>
            <a:ext cx="1908000" cy="46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INSTITUTO DE LA </a:t>
            </a:r>
            <a:r>
              <a:rPr lang="es-ES" dirty="0" smtClean="0"/>
              <a:t>JUVENTUD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73" name="272 Rectángulo"/>
          <p:cNvSpPr/>
          <p:nvPr/>
        </p:nvSpPr>
        <p:spPr>
          <a:xfrm>
            <a:off x="2022066" y="5440763"/>
            <a:ext cx="1044000" cy="64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DIRECCION DE VIAS PUBLICAS</a:t>
            </a:r>
          </a:p>
          <a:p>
            <a:pPr algn="ctr" defTabSz="1427826"/>
            <a:r>
              <a:rPr lang="es-ES" sz="800" dirty="0" smtClean="0"/>
              <a:t>ALFREDO CARDENAS CHAVEZ </a:t>
            </a:r>
            <a:r>
              <a:rPr lang="es-ES" sz="800" dirty="0" smtClean="0">
                <a:solidFill>
                  <a:schemeClr val="tx1"/>
                </a:solidFill>
              </a:rPr>
              <a:t>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274" name="273 Rectángulo"/>
          <p:cNvSpPr/>
          <p:nvPr/>
        </p:nvSpPr>
        <p:spPr>
          <a:xfrm>
            <a:off x="6977189" y="7449986"/>
            <a:ext cx="1966544" cy="46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ADQUISICIONES</a:t>
            </a:r>
          </a:p>
          <a:p>
            <a:pPr algn="ctr" defTabSz="1427826"/>
            <a:r>
              <a:rPr lang="es-ES" sz="800" dirty="0" smtClean="0"/>
              <a:t>JESUS CANTU ACOSTA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275" name="274 CuadroTexto"/>
          <p:cNvSpPr txBox="1"/>
          <p:nvPr/>
        </p:nvSpPr>
        <p:spPr>
          <a:xfrm>
            <a:off x="6977189" y="6845300"/>
            <a:ext cx="1966544" cy="43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DIRECCIÓN DE </a:t>
            </a:r>
            <a:r>
              <a:rPr lang="es-ES" dirty="0" smtClean="0"/>
              <a:t>EGRESOS</a:t>
            </a:r>
          </a:p>
          <a:p>
            <a:r>
              <a:rPr lang="es-ES" b="0" dirty="0" smtClean="0"/>
              <a:t>ELIEZER VILLARREAL GONZALEZ </a:t>
            </a:r>
            <a:endParaRPr lang="es-ES" b="0" dirty="0"/>
          </a:p>
        </p:txBody>
      </p:sp>
      <p:sp>
        <p:nvSpPr>
          <p:cNvPr id="276" name="275 Rectángulo redondeado"/>
          <p:cNvSpPr/>
          <p:nvPr/>
        </p:nvSpPr>
        <p:spPr>
          <a:xfrm>
            <a:off x="6955740" y="6192638"/>
            <a:ext cx="1966544" cy="504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INGRESOS</a:t>
            </a:r>
          </a:p>
          <a:p>
            <a:pPr algn="ctr" defTabSz="1427826"/>
            <a:r>
              <a:rPr lang="es-MX" sz="800" dirty="0" smtClean="0"/>
              <a:t>RAFAEL MENDEZ RAMIREZ 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77" name="276 Forma libre"/>
          <p:cNvSpPr/>
          <p:nvPr/>
        </p:nvSpPr>
        <p:spPr>
          <a:xfrm>
            <a:off x="6977189" y="8120986"/>
            <a:ext cx="1966544" cy="468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PATRIMONIO</a:t>
            </a:r>
          </a:p>
          <a:p>
            <a:pPr algn="ctr" defTabSz="1427826"/>
            <a:r>
              <a:rPr lang="es-ES_tradnl" sz="800" dirty="0" smtClean="0"/>
              <a:t>ROSALIO GONZALEZ MORENO </a:t>
            </a:r>
            <a:endParaRPr lang="es-ES_tradnl" sz="800" dirty="0">
              <a:solidFill>
                <a:schemeClr val="tx1"/>
              </a:solidFill>
            </a:endParaRPr>
          </a:p>
        </p:txBody>
      </p:sp>
      <p:sp>
        <p:nvSpPr>
          <p:cNvPr id="278" name="277 Forma libre"/>
          <p:cNvSpPr/>
          <p:nvPr/>
        </p:nvSpPr>
        <p:spPr>
          <a:xfrm>
            <a:off x="6986275" y="5508665"/>
            <a:ext cx="1957458" cy="504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 RECURSOS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HUMANOS</a:t>
            </a:r>
          </a:p>
          <a:p>
            <a:pPr algn="ctr" defTabSz="1427826"/>
            <a:r>
              <a:rPr lang="es-ES_tradnl" sz="800" dirty="0" smtClean="0"/>
              <a:t>SILVIA MARICELA SANCHEZ SALAZAR </a:t>
            </a:r>
            <a:endParaRPr lang="es-ES_tradnl" sz="800" dirty="0">
              <a:solidFill>
                <a:schemeClr val="tx1"/>
              </a:solidFill>
            </a:endParaRPr>
          </a:p>
        </p:txBody>
      </p:sp>
      <p:sp>
        <p:nvSpPr>
          <p:cNvPr id="279" name="AutoShape 2"/>
          <p:cNvSpPr>
            <a:spLocks noChangeArrowheads="1"/>
          </p:cNvSpPr>
          <p:nvPr/>
        </p:nvSpPr>
        <p:spPr bwMode="auto">
          <a:xfrm>
            <a:off x="11623308" y="8367986"/>
            <a:ext cx="1944000" cy="396000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PARQUES Y UNIDADES DEPORTIVAS </a:t>
            </a:r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dirty="0" smtClean="0"/>
              <a:t>SERGIO ANSELMO RODRIGUEZ GZZ</a:t>
            </a:r>
            <a:r>
              <a:rPr lang="es-MX" sz="800" b="1" dirty="0" smtClean="0"/>
              <a:t>.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81" name="280 Rectángulo redondeado"/>
          <p:cNvSpPr/>
          <p:nvPr/>
        </p:nvSpPr>
        <p:spPr>
          <a:xfrm>
            <a:off x="9156328" y="9054846"/>
            <a:ext cx="2088000" cy="432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INSPECCIÓN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CONTROL 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Y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VIGILANCIA</a:t>
            </a:r>
          </a:p>
          <a:p>
            <a:pPr algn="ctr" defTabSz="1427826"/>
            <a:r>
              <a:rPr lang="es-MX" sz="800" dirty="0" smtClean="0"/>
              <a:t>BERTHA LAURA PLASCENCIA TREVIÑO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82" name="281 Rectángulo redondeado"/>
          <p:cNvSpPr/>
          <p:nvPr/>
        </p:nvSpPr>
        <p:spPr>
          <a:xfrm>
            <a:off x="9144520" y="5315879"/>
            <a:ext cx="2088000" cy="432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DIRECCION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JURIDICA</a:t>
            </a:r>
          </a:p>
          <a:p>
            <a:pPr algn="ctr" defTabSz="1427826"/>
            <a:r>
              <a:rPr lang="es-MX" sz="800" dirty="0" smtClean="0"/>
              <a:t>ALEJANDRO MEDINA LOPEZ </a:t>
            </a:r>
            <a:r>
              <a:rPr lang="es-MX" sz="800" dirty="0" smtClean="0">
                <a:solidFill>
                  <a:schemeClr val="tx1"/>
                </a:solidFill>
              </a:rPr>
              <a:t> 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83" name="AutoShape 5"/>
          <p:cNvSpPr>
            <a:spLocks noChangeArrowheads="1"/>
          </p:cNvSpPr>
          <p:nvPr/>
        </p:nvSpPr>
        <p:spPr bwMode="auto">
          <a:xfrm>
            <a:off x="9156328" y="7251986"/>
            <a:ext cx="2088000" cy="432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DIRECCION  DE PROTECCION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CIVIL</a:t>
            </a:r>
          </a:p>
          <a:p>
            <a:pPr algn="ctr" defTabSz="1427826"/>
            <a:r>
              <a:rPr lang="es-ES" sz="800" dirty="0" smtClean="0"/>
              <a:t>PATRICIA PEREZ TIJERINA </a:t>
            </a:r>
            <a:r>
              <a:rPr lang="es-ES" sz="800" dirty="0" smtClean="0">
                <a:solidFill>
                  <a:schemeClr val="tx1"/>
                </a:solidFill>
              </a:rPr>
              <a:t>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284" name="Rectangle 2"/>
          <p:cNvSpPr>
            <a:spLocks noChangeArrowheads="1"/>
          </p:cNvSpPr>
          <p:nvPr/>
        </p:nvSpPr>
        <p:spPr bwMode="auto">
          <a:xfrm>
            <a:off x="9144520" y="5961861"/>
            <a:ext cx="2052000" cy="43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OF.DE ENLACE CON LA S.R.E.</a:t>
            </a:r>
          </a:p>
          <a:p>
            <a:pPr algn="ctr" defTabSz="1427826"/>
            <a:r>
              <a:rPr lang="es-MX" sz="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ARMANDO DE LA TORRE SANDOVAL </a:t>
            </a:r>
            <a:endParaRPr lang="es-MX" sz="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85" name="Text Box 4"/>
          <p:cNvSpPr txBox="1">
            <a:spLocks noChangeArrowheads="1"/>
          </p:cNvSpPr>
          <p:nvPr/>
        </p:nvSpPr>
        <p:spPr bwMode="auto">
          <a:xfrm>
            <a:off x="12377058" y="3234465"/>
            <a:ext cx="1944000" cy="39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DIRECCION DE </a:t>
            </a:r>
            <a:r>
              <a:rPr lang="es-MX" dirty="0" smtClean="0"/>
              <a:t>COMERCIO</a:t>
            </a:r>
          </a:p>
          <a:p>
            <a:r>
              <a:rPr lang="es-MX" b="0" dirty="0" smtClean="0"/>
              <a:t>SERGIO ESPINOZA SERRANO </a:t>
            </a:r>
            <a:endParaRPr lang="es-MX" b="0" dirty="0"/>
          </a:p>
        </p:txBody>
      </p:sp>
      <p:sp>
        <p:nvSpPr>
          <p:cNvPr id="286" name="285 Rectángulo"/>
          <p:cNvSpPr/>
          <p:nvPr/>
        </p:nvSpPr>
        <p:spPr>
          <a:xfrm>
            <a:off x="9134465" y="6573861"/>
            <a:ext cx="2088000" cy="50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DIRECCION </a:t>
            </a: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DE CENTRO DE MEDIACION Y ASESORIA JURIDICA </a:t>
            </a:r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dirty="0" smtClean="0"/>
              <a:t>SALVADOR RODRIGUEZ HERRERA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288" name="287 CuadroTexto"/>
          <p:cNvSpPr txBox="1"/>
          <p:nvPr/>
        </p:nvSpPr>
        <p:spPr>
          <a:xfrm>
            <a:off x="13789232" y="5307186"/>
            <a:ext cx="1548000" cy="36933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MX" dirty="0" smtClean="0"/>
          </a:p>
          <a:p>
            <a:r>
              <a:rPr lang="es-MX" dirty="0" smtClean="0"/>
              <a:t>DIRECCIÓN </a:t>
            </a:r>
            <a:r>
              <a:rPr lang="es-MX" dirty="0"/>
              <a:t>DE SEGURIDAD PÚBLICA</a:t>
            </a:r>
          </a:p>
          <a:p>
            <a:endParaRPr lang="es-MX" dirty="0"/>
          </a:p>
        </p:txBody>
      </p:sp>
      <p:sp>
        <p:nvSpPr>
          <p:cNvPr id="289" name="288 CuadroTexto"/>
          <p:cNvSpPr txBox="1"/>
          <p:nvPr/>
        </p:nvSpPr>
        <p:spPr>
          <a:xfrm>
            <a:off x="13789232" y="6460675"/>
            <a:ext cx="1548000" cy="54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DIRECCIÓN DE PREVENCIÓN SOCIAL Y PARTICIPACIÓN CUIDADANA </a:t>
            </a:r>
          </a:p>
        </p:txBody>
      </p:sp>
      <p:sp>
        <p:nvSpPr>
          <p:cNvPr id="293" name="292 Rectángulo"/>
          <p:cNvSpPr/>
          <p:nvPr/>
        </p:nvSpPr>
        <p:spPr>
          <a:xfrm>
            <a:off x="4812970" y="5501197"/>
            <a:ext cx="1872000" cy="50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DESARROLLO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URBANO</a:t>
            </a:r>
          </a:p>
          <a:p>
            <a:pPr algn="ctr" defTabSz="1427826"/>
            <a:r>
              <a:rPr lang="es-ES" sz="800" dirty="0" smtClean="0"/>
              <a:t>JANETH CELINA ELIAS RIOS </a:t>
            </a:r>
            <a:endParaRPr lang="es-ES" sz="800" dirty="0">
              <a:solidFill>
                <a:schemeClr val="tx1"/>
              </a:solidFill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94" name="293 CuadroTexto"/>
          <p:cNvSpPr txBox="1"/>
          <p:nvPr/>
        </p:nvSpPr>
        <p:spPr>
          <a:xfrm>
            <a:off x="4812970" y="4692391"/>
            <a:ext cx="1966544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SECRETARÍA DE </a:t>
            </a:r>
          </a:p>
          <a:p>
            <a:r>
              <a:rPr lang="es-MX" dirty="0"/>
              <a:t>DESARROLLO URBANO Y </a:t>
            </a:r>
            <a:r>
              <a:rPr lang="es-MX" dirty="0" smtClean="0"/>
              <a:t>ECOLOGÍA</a:t>
            </a:r>
          </a:p>
          <a:p>
            <a:r>
              <a:rPr lang="es-MX" b="0" dirty="0" smtClean="0"/>
              <a:t>IGNACIO HIERRO GOMEZ </a:t>
            </a:r>
            <a:endParaRPr lang="es-MX" b="0" dirty="0"/>
          </a:p>
        </p:txBody>
      </p:sp>
      <p:sp>
        <p:nvSpPr>
          <p:cNvPr id="296" name="295 Rectángulo"/>
          <p:cNvSpPr/>
          <p:nvPr/>
        </p:nvSpPr>
        <p:spPr>
          <a:xfrm>
            <a:off x="3267565" y="5447197"/>
            <a:ext cx="1311029" cy="61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PROYECTOS Y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CONSTRUCCIÓN</a:t>
            </a:r>
          </a:p>
          <a:p>
            <a:pPr algn="ctr" defTabSz="1427826"/>
            <a:r>
              <a:rPr lang="es-ES" sz="800" dirty="0" smtClean="0"/>
              <a:t>JESUS AMBROSIO GONZALEZ VILLARREAL </a:t>
            </a:r>
            <a:r>
              <a:rPr lang="es-ES" sz="800" dirty="0" smtClean="0">
                <a:solidFill>
                  <a:schemeClr val="tx1"/>
                </a:solidFill>
              </a:rPr>
              <a:t>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299" name="298 CuadroTexto"/>
          <p:cNvSpPr txBox="1"/>
          <p:nvPr/>
        </p:nvSpPr>
        <p:spPr>
          <a:xfrm>
            <a:off x="8466874" y="2130177"/>
            <a:ext cx="3348000" cy="50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MX" dirty="0" smtClean="0"/>
          </a:p>
          <a:p>
            <a:r>
              <a:rPr lang="es-MX" dirty="0" smtClean="0"/>
              <a:t>SRÍA</a:t>
            </a:r>
            <a:r>
              <a:rPr lang="es-MX" dirty="0"/>
              <a:t>. TECNICA DE LA JUNTA CIUDADANA DE MOVILIDAD </a:t>
            </a:r>
            <a:r>
              <a:rPr lang="es-MX" dirty="0" smtClean="0"/>
              <a:t>SUSTENTABLE</a:t>
            </a:r>
          </a:p>
          <a:p>
            <a:r>
              <a:rPr lang="es-MX" b="0" dirty="0" smtClean="0"/>
              <a:t>LUIS ANTONIO FRANCO GARCIA   </a:t>
            </a:r>
            <a:endParaRPr lang="es-MX" b="0" dirty="0"/>
          </a:p>
        </p:txBody>
      </p:sp>
      <p:sp>
        <p:nvSpPr>
          <p:cNvPr id="300" name="299 CuadroTexto"/>
          <p:cNvSpPr txBox="1"/>
          <p:nvPr/>
        </p:nvSpPr>
        <p:spPr>
          <a:xfrm>
            <a:off x="4571991" y="3897330"/>
            <a:ext cx="3188611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SECRETARIO </a:t>
            </a:r>
            <a:r>
              <a:rPr lang="es-MX" dirty="0" smtClean="0"/>
              <a:t>PARTICULAR</a:t>
            </a:r>
          </a:p>
          <a:p>
            <a:r>
              <a:rPr lang="es-MX" b="0" dirty="0" smtClean="0"/>
              <a:t>MARIA LYLIANA HERNANDEZ MARTINEZ </a:t>
            </a:r>
            <a:endParaRPr lang="es-MX" b="0" dirty="0"/>
          </a:p>
        </p:txBody>
      </p:sp>
      <p:sp>
        <p:nvSpPr>
          <p:cNvPr id="312" name="Rectángulo redondeado 3"/>
          <p:cNvSpPr/>
          <p:nvPr/>
        </p:nvSpPr>
        <p:spPr>
          <a:xfrm>
            <a:off x="12363454" y="2616136"/>
            <a:ext cx="1966544" cy="504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FISCALIZACIÓN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 Y CUENTA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PUBLICA</a:t>
            </a:r>
          </a:p>
          <a:p>
            <a:pPr algn="ctr" defTabSz="1427826"/>
            <a:r>
              <a:rPr lang="es-ES_tradnl" sz="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BERTHA AZUCENA CASTILLO ALVAREZ </a:t>
            </a:r>
            <a:endParaRPr lang="es-ES_tradnl" sz="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20" name="657 CuadroTexto"/>
          <p:cNvSpPr txBox="1"/>
          <p:nvPr/>
        </p:nvSpPr>
        <p:spPr>
          <a:xfrm>
            <a:off x="11623308" y="7751654"/>
            <a:ext cx="1944000" cy="36933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MX" dirty="0" smtClean="0"/>
          </a:p>
          <a:p>
            <a:r>
              <a:rPr lang="es-MX" dirty="0" smtClean="0"/>
              <a:t>DIRECCIÓN </a:t>
            </a:r>
            <a:r>
              <a:rPr lang="es-MX" dirty="0"/>
              <a:t>DE ATENCION A GRUPOS VULNERABLES </a:t>
            </a:r>
            <a:endParaRPr lang="es-MX" dirty="0" smtClean="0"/>
          </a:p>
          <a:p>
            <a:r>
              <a:rPr lang="es-MX" b="0" dirty="0" smtClean="0"/>
              <a:t>DAVID GAMEZ MACIAS </a:t>
            </a:r>
            <a:endParaRPr lang="es-MX" b="0" dirty="0"/>
          </a:p>
          <a:p>
            <a:r>
              <a:rPr lang="es-MX" dirty="0"/>
              <a:t>.</a:t>
            </a:r>
          </a:p>
        </p:txBody>
      </p:sp>
      <p:sp>
        <p:nvSpPr>
          <p:cNvPr id="322" name="141 CuadroTexto"/>
          <p:cNvSpPr txBox="1"/>
          <p:nvPr/>
        </p:nvSpPr>
        <p:spPr>
          <a:xfrm>
            <a:off x="13789232" y="5810654"/>
            <a:ext cx="1548000" cy="50783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DIRECCIÓN DE SEGURIDAD CUIDADANA</a:t>
            </a:r>
          </a:p>
          <a:p>
            <a:endParaRPr lang="es-MX" dirty="0"/>
          </a:p>
        </p:txBody>
      </p:sp>
      <p:sp>
        <p:nvSpPr>
          <p:cNvPr id="323" name="141 CuadroTexto"/>
          <p:cNvSpPr txBox="1"/>
          <p:nvPr/>
        </p:nvSpPr>
        <p:spPr>
          <a:xfrm>
            <a:off x="13789232" y="7186259"/>
            <a:ext cx="1548000" cy="50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DIRECCIÓN ADMINISTRATIVA</a:t>
            </a:r>
          </a:p>
        </p:txBody>
      </p:sp>
      <p:sp>
        <p:nvSpPr>
          <p:cNvPr id="325" name="324 CuadroTexto"/>
          <p:cNvSpPr txBox="1"/>
          <p:nvPr/>
        </p:nvSpPr>
        <p:spPr>
          <a:xfrm>
            <a:off x="11597133" y="7202183"/>
            <a:ext cx="1944000" cy="39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DIRECCION  DE ACTIVACION CIVICA Y </a:t>
            </a:r>
            <a:r>
              <a:rPr lang="es-MX" dirty="0" smtClean="0"/>
              <a:t>DEPORTES</a:t>
            </a:r>
          </a:p>
          <a:p>
            <a:r>
              <a:rPr lang="es-MX" b="0" dirty="0" smtClean="0"/>
              <a:t>MARIO ALBERTO NIEBLA GIL  </a:t>
            </a:r>
            <a:endParaRPr lang="es-MX" b="0" dirty="0"/>
          </a:p>
        </p:txBody>
      </p:sp>
      <p:sp>
        <p:nvSpPr>
          <p:cNvPr id="326" name="Text Box 32"/>
          <p:cNvSpPr txBox="1">
            <a:spLocks noChangeArrowheads="1"/>
          </p:cNvSpPr>
          <p:nvPr/>
        </p:nvSpPr>
        <p:spPr bwMode="auto">
          <a:xfrm>
            <a:off x="11576883" y="5908296"/>
            <a:ext cx="1944000" cy="50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DIRECCION  </a:t>
            </a:r>
            <a:r>
              <a:rPr lang="es-ES" dirty="0"/>
              <a:t>DE EDUCACION Y CULTURA </a:t>
            </a:r>
            <a:endParaRPr lang="es-ES" dirty="0" smtClean="0"/>
          </a:p>
          <a:p>
            <a:r>
              <a:rPr lang="es-ES" b="0" dirty="0" smtClean="0"/>
              <a:t>HUGO CONCEPCION ESPIRICUETA SANCHEZ 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336" name="335 Rectángulo"/>
          <p:cNvSpPr/>
          <p:nvPr/>
        </p:nvSpPr>
        <p:spPr>
          <a:xfrm>
            <a:off x="9156328" y="7830846"/>
            <a:ext cx="2088000" cy="43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DIRECCION DE ATENCION AL SERVICIO MILITAR </a:t>
            </a:r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dirty="0" smtClean="0"/>
              <a:t>MATEO ALBERTO CANTU GONZALEZ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337" name="336 Rectángulo"/>
          <p:cNvSpPr/>
          <p:nvPr/>
        </p:nvSpPr>
        <p:spPr>
          <a:xfrm>
            <a:off x="9134465" y="8442846"/>
            <a:ext cx="2088000" cy="43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DIRECCION DE VOCALIA EJECUTIVA PARA TENENCIA DE LA TIERRA </a:t>
            </a:r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dirty="0" smtClean="0"/>
              <a:t>JUAN CARLOS FLORES LUNA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173" name="141 CuadroTexto"/>
          <p:cNvSpPr txBox="1"/>
          <p:nvPr/>
        </p:nvSpPr>
        <p:spPr>
          <a:xfrm>
            <a:off x="13789232" y="8025986"/>
            <a:ext cx="1548000" cy="54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 smtClean="0"/>
              <a:t>DIRECCION DE ANALISIS E INVESTIGACION</a:t>
            </a:r>
            <a:endParaRPr lang="es-MX" dirty="0"/>
          </a:p>
        </p:txBody>
      </p:sp>
      <p:sp>
        <p:nvSpPr>
          <p:cNvPr id="175" name="174 CuadroTexto"/>
          <p:cNvSpPr txBox="1"/>
          <p:nvPr/>
        </p:nvSpPr>
        <p:spPr>
          <a:xfrm>
            <a:off x="828204" y="4682978"/>
            <a:ext cx="1030095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SECRETARIA DE DESARROLLO </a:t>
            </a:r>
            <a:r>
              <a:rPr lang="es-MX" dirty="0" smtClean="0"/>
              <a:t>ECONOMICO</a:t>
            </a:r>
          </a:p>
          <a:p>
            <a:r>
              <a:rPr lang="es-MX" b="0" dirty="0" smtClean="0"/>
              <a:t>JOSE ANTONIO QUIROGA CHAPA  </a:t>
            </a:r>
            <a:endParaRPr lang="es-MX" b="0" dirty="0"/>
          </a:p>
        </p:txBody>
      </p:sp>
      <p:sp>
        <p:nvSpPr>
          <p:cNvPr id="176" name="175 CuadroTexto"/>
          <p:cNvSpPr txBox="1"/>
          <p:nvPr/>
        </p:nvSpPr>
        <p:spPr>
          <a:xfrm>
            <a:off x="828204" y="5421168"/>
            <a:ext cx="1030095" cy="61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DIRECCION DE VINCULACION </a:t>
            </a:r>
            <a:r>
              <a:rPr lang="es-MX" dirty="0" smtClean="0"/>
              <a:t>EMPRESARIAL</a:t>
            </a:r>
          </a:p>
          <a:p>
            <a:r>
              <a:rPr lang="es-MX" b="0" dirty="0" smtClean="0"/>
              <a:t>SANDRA PATRICIA PALACIOS MEDINA  </a:t>
            </a:r>
            <a:endParaRPr lang="es-MX" b="0" dirty="0"/>
          </a:p>
        </p:txBody>
      </p:sp>
      <p:sp>
        <p:nvSpPr>
          <p:cNvPr id="79" name="39 CuadroTexto"/>
          <p:cNvSpPr txBox="1"/>
          <p:nvPr/>
        </p:nvSpPr>
        <p:spPr>
          <a:xfrm>
            <a:off x="4379682" y="9973022"/>
            <a:ext cx="76822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cxnSp>
        <p:nvCxnSpPr>
          <p:cNvPr id="78" name="77 Conector recto"/>
          <p:cNvCxnSpPr/>
          <p:nvPr/>
        </p:nvCxnSpPr>
        <p:spPr>
          <a:xfrm>
            <a:off x="2329824" y="5292518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10045228" y="455550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8065012" y="1474585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7732176" y="5269461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7732176" y="601258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7732176" y="6696678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7741459" y="727274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7732176" y="792082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12707744" y="5082201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12718663" y="5760574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12690088" y="6408646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12720057" y="7000675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12707744" y="7596758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12707744" y="8136846"/>
            <a:ext cx="0" cy="25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10045228" y="511250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0045228" y="5756585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0051106" y="6393861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10051106" y="7080875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10053337" y="7701986"/>
            <a:ext cx="0" cy="1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10053337" y="8262846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>
            <a:off x="10043812" y="8874846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15231590" y="5220526"/>
            <a:ext cx="0" cy="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>
            <a:off x="15231590" y="5666585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>
            <a:off x="15269690" y="6990875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5258771" y="6336638"/>
            <a:ext cx="0" cy="1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"/>
          <p:cNvCxnSpPr/>
          <p:nvPr/>
        </p:nvCxnSpPr>
        <p:spPr>
          <a:xfrm>
            <a:off x="15269690" y="7701986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2090524" y="2521158"/>
            <a:ext cx="1800000" cy="39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/>
            </a:lvl1pPr>
            <a:lvl2pPr marL="457200"/>
            <a:lvl3pPr marL="914400"/>
            <a:lvl4pPr marL="1371600"/>
            <a:lvl5pPr marL="1828800"/>
            <a:lvl6pPr marL="2286000" defTabSz="914400"/>
            <a:lvl7pPr marL="2743200" defTabSz="914400"/>
            <a:lvl8pPr marL="3200400" defTabSz="914400"/>
            <a:lvl9pPr marL="3657600" defTabSz="914400"/>
          </a:lstStyle>
          <a:p>
            <a:r>
              <a:rPr lang="es-MX" dirty="0"/>
              <a:t>DIRECCIÓN </a:t>
            </a:r>
            <a:r>
              <a:rPr lang="es-MX" dirty="0" smtClean="0"/>
              <a:t>OPERATIVA</a:t>
            </a:r>
          </a:p>
          <a:p>
            <a:r>
              <a:rPr lang="es-MX" b="0" dirty="0" smtClean="0"/>
              <a:t>FRANCISCO JAVIER BAEZ DOMINGUEZ</a:t>
            </a:r>
            <a:endParaRPr lang="es-MX" b="0" dirty="0"/>
          </a:p>
        </p:txBody>
      </p:sp>
      <p:cxnSp>
        <p:nvCxnSpPr>
          <p:cNvPr id="3" name="2 Conector recto"/>
          <p:cNvCxnSpPr/>
          <p:nvPr/>
        </p:nvCxnSpPr>
        <p:spPr>
          <a:xfrm flipV="1">
            <a:off x="4171291" y="2244213"/>
            <a:ext cx="0" cy="19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>
            <a:endCxn id="260" idx="1"/>
          </p:cNvCxnSpPr>
          <p:nvPr/>
        </p:nvCxnSpPr>
        <p:spPr>
          <a:xfrm flipV="1">
            <a:off x="3905880" y="2523344"/>
            <a:ext cx="664399" cy="853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CuadroTexto"/>
          <p:cNvSpPr txBox="1"/>
          <p:nvPr/>
        </p:nvSpPr>
        <p:spPr>
          <a:xfrm>
            <a:off x="8505387" y="3234465"/>
            <a:ext cx="3330266" cy="26851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 smtClean="0"/>
              <a:t>DIRECCION UNIDAD DE PROTECCION AMBIENTAL</a:t>
            </a:r>
          </a:p>
          <a:p>
            <a:r>
              <a:rPr lang="es-MX" b="0" dirty="0" smtClean="0"/>
              <a:t>ROLANDO RIOS MALDONADO </a:t>
            </a:r>
            <a:endParaRPr lang="es-MX" b="0" dirty="0"/>
          </a:p>
        </p:txBody>
      </p:sp>
      <p:cxnSp>
        <p:nvCxnSpPr>
          <p:cNvPr id="110" name="109 Conector recto"/>
          <p:cNvCxnSpPr/>
          <p:nvPr/>
        </p:nvCxnSpPr>
        <p:spPr>
          <a:xfrm flipV="1">
            <a:off x="8076932" y="3350668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2623</TotalTime>
  <Words>437</Words>
  <Application>Microsoft Office PowerPoint</Application>
  <PresentationFormat>Personalizado</PresentationFormat>
  <Paragraphs>116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229</cp:revision>
  <cp:lastPrinted>2018-08-16T16:44:29Z</cp:lastPrinted>
  <dcterms:created xsi:type="dcterms:W3CDTF">2009-11-28T03:18:03Z</dcterms:created>
  <dcterms:modified xsi:type="dcterms:W3CDTF">2020-10-23T20:52:35Z</dcterms:modified>
</cp:coreProperties>
</file>